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85" r:id="rId2"/>
    <p:sldId id="283" r:id="rId3"/>
    <p:sldId id="284" r:id="rId4"/>
    <p:sldId id="286" r:id="rId5"/>
    <p:sldId id="292" r:id="rId6"/>
    <p:sldId id="294" r:id="rId7"/>
    <p:sldId id="290" r:id="rId8"/>
    <p:sldId id="287" r:id="rId9"/>
    <p:sldId id="288" r:id="rId10"/>
    <p:sldId id="289" r:id="rId11"/>
    <p:sldId id="291"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D18"/>
    <a:srgbClr val="922247"/>
    <a:srgbClr val="9595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5"/>
    <p:restoredTop sz="85965" autoAdjust="0"/>
  </p:normalViewPr>
  <p:slideViewPr>
    <p:cSldViewPr snapToGrid="0" snapToObjects="1">
      <p:cViewPr varScale="1">
        <p:scale>
          <a:sx n="98" d="100"/>
          <a:sy n="98" d="100"/>
        </p:scale>
        <p:origin x="870" y="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F54BDA2-AB9C-484B-9605-E26963277A0C}" type="datetimeFigureOut">
              <a:rPr lang="en-US" smtClean="0"/>
              <a:t>8/12/2021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165AE5-1C94-4EC6-8665-6427E8D19535}" type="slidenum">
              <a:rPr lang="en-US" smtClean="0"/>
              <a:t>‹#›</a:t>
            </a:fld>
            <a:endParaRPr lang="en-US"/>
          </a:p>
        </p:txBody>
      </p:sp>
    </p:spTree>
    <p:extLst>
      <p:ext uri="{BB962C8B-B14F-4D97-AF65-F5344CB8AC3E}">
        <p14:creationId xmlns:p14="http://schemas.microsoft.com/office/powerpoint/2010/main" val="4099106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acultydiversity.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65AE5-1C94-4EC6-8665-6427E8D19535}" type="slidenum">
              <a:rPr lang="en-US" smtClean="0"/>
              <a:t>2</a:t>
            </a:fld>
            <a:endParaRPr lang="en-US"/>
          </a:p>
        </p:txBody>
      </p:sp>
    </p:spTree>
    <p:extLst>
      <p:ext uri="{BB962C8B-B14F-4D97-AF65-F5344CB8AC3E}">
        <p14:creationId xmlns:p14="http://schemas.microsoft.com/office/powerpoint/2010/main" val="3028507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dirty="0"/>
              <a:t>The National Center for Faculty Development and Diversity (NCFDD) is an organization dedicated to “supporting faculty, postdocs, and graduate students in making successful transitions at every stage of their academic career.” </a:t>
            </a:r>
            <a:br>
              <a:rPr lang="en-US" dirty="0"/>
            </a:br>
            <a:br>
              <a:rPr lang="en-US" dirty="0"/>
            </a:br>
            <a:r>
              <a:rPr lang="en-US" dirty="0"/>
              <a:t>NCFDD offers great resources on topics relevant to faculty life. There are workshops on topics ranging rom “Moving from Resistance to Writing” to “Drama-Free Collaborations: How to Develop and Sustain Healthy Partnerships with Co-Authors” to “Cultivating Your Network of Mentors and Sponsors.”</a:t>
            </a:r>
            <a:br>
              <a:rPr lang="en-US" dirty="0"/>
            </a:br>
            <a:br>
              <a:rPr lang="en-US" dirty="0"/>
            </a:br>
            <a:r>
              <a:rPr lang="en-US" dirty="0"/>
              <a:t>Loyola University Chicago holds an institutional membership which means that ALL faculty, graduate students, and postdocs have full access to all NCFDD resources. To activate your membership, simply do the </a:t>
            </a:r>
            <a:r>
              <a:rPr lang="en-US" dirty="0" err="1"/>
              <a:t>following:Go</a:t>
            </a:r>
            <a:r>
              <a:rPr lang="en-US" dirty="0"/>
              <a:t> to the National Center for Faculty Development and Diversity website (</a:t>
            </a:r>
            <a:r>
              <a:rPr lang="en-US" dirty="0">
                <a:hlinkClick r:id="rId3"/>
              </a:rPr>
              <a:t>www.facultydiversity.org</a:t>
            </a:r>
            <a:r>
              <a:rPr lang="en-US" dirty="0"/>
              <a:t>).</a:t>
            </a:r>
          </a:p>
          <a:p>
            <a:pPr>
              <a:buFont typeface="+mj-lt"/>
              <a:buAutoNum type="arabicPeriod"/>
            </a:pPr>
            <a:r>
              <a:rPr lang="en-US" dirty="0"/>
              <a:t>Select the “Become a Member” tab and choose “Individual Membership.”</a:t>
            </a:r>
          </a:p>
          <a:p>
            <a:pPr>
              <a:buFont typeface="+mj-lt"/>
              <a:buAutoNum type="arabicPeriod"/>
            </a:pPr>
            <a:r>
              <a:rPr lang="en-US" dirty="0"/>
              <a:t>On the Individual Membership page, select “Click Here.”</a:t>
            </a:r>
          </a:p>
          <a:p>
            <a:pPr>
              <a:buFont typeface="+mj-lt"/>
              <a:buAutoNum type="arabicPeriod"/>
            </a:pPr>
            <a:r>
              <a:rPr lang="en-US" dirty="0"/>
              <a:t>On the “Select Your Member Type” page, select “Institutional Sub-Account.”</a:t>
            </a:r>
          </a:p>
          <a:p>
            <a:pPr>
              <a:buFont typeface="+mj-lt"/>
              <a:buAutoNum type="arabicPeriod"/>
            </a:pPr>
            <a:r>
              <a:rPr lang="en-US" dirty="0"/>
              <a:t>On the “Select a Username” page, type your LUC e-mail address in the Username box.</a:t>
            </a:r>
          </a:p>
          <a:p>
            <a:pPr>
              <a:buFont typeface="+mj-lt"/>
              <a:buAutoNum type="arabicPeriod"/>
            </a:pPr>
            <a:r>
              <a:rPr lang="en-US" dirty="0"/>
              <a:t>Complete the registration process.</a:t>
            </a:r>
          </a:p>
          <a:p>
            <a:pPr>
              <a:buFont typeface="+mj-lt"/>
              <a:buAutoNum type="arabicPeriod"/>
            </a:pPr>
            <a:r>
              <a:rPr lang="en-US" dirty="0"/>
              <a:t>You will receive a welcome e-mail at your LUC e-mail address within 24 business hours confirming that your account is now active and you can begin fully using your new NCFDD membership.</a:t>
            </a:r>
          </a:p>
          <a:p>
            <a:endParaRPr lang="en-US" dirty="0"/>
          </a:p>
        </p:txBody>
      </p:sp>
      <p:sp>
        <p:nvSpPr>
          <p:cNvPr id="4" name="Slide Number Placeholder 3"/>
          <p:cNvSpPr>
            <a:spLocks noGrp="1"/>
          </p:cNvSpPr>
          <p:nvPr>
            <p:ph type="sldNum" sz="quarter" idx="5"/>
          </p:nvPr>
        </p:nvSpPr>
        <p:spPr/>
        <p:txBody>
          <a:bodyPr/>
          <a:lstStyle/>
          <a:p>
            <a:fld id="{3D165AE5-1C94-4EC6-8665-6427E8D19535}" type="slidenum">
              <a:rPr lang="en-US" smtClean="0"/>
              <a:t>3</a:t>
            </a:fld>
            <a:endParaRPr lang="en-US"/>
          </a:p>
        </p:txBody>
      </p:sp>
    </p:spTree>
    <p:extLst>
      <p:ext uri="{BB962C8B-B14F-4D97-AF65-F5344CB8AC3E}">
        <p14:creationId xmlns:p14="http://schemas.microsoft.com/office/powerpoint/2010/main" val="4910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67D2-1981-164A-A24D-7E63BC8250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CEFE16-7C40-3244-A330-EB8AA536BF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053A6B-5934-9A44-A7F1-3B6C10B28647}"/>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5" name="Footer Placeholder 4">
            <a:extLst>
              <a:ext uri="{FF2B5EF4-FFF2-40B4-BE49-F238E27FC236}">
                <a16:creationId xmlns:a16="http://schemas.microsoft.com/office/drawing/2014/main" id="{F6200CB7-52B5-1F47-96DB-C1FEBFF08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18809-211A-A644-A55A-5669A91A9DD6}"/>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2504276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F6C6-E9FE-E44B-9EBF-AA1C16110F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B7A9EB-BBAF-254B-886E-BC49F3D32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D04B5-3C75-0A4F-B3FC-9CA125DE6B6D}"/>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5" name="Footer Placeholder 4">
            <a:extLst>
              <a:ext uri="{FF2B5EF4-FFF2-40B4-BE49-F238E27FC236}">
                <a16:creationId xmlns:a16="http://schemas.microsoft.com/office/drawing/2014/main" id="{61FB3B64-09C5-D84D-9AEA-201E5C839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97678-30D3-9941-80F4-2E4DD5E4E424}"/>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1965745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182639-5D9F-2B48-9974-13FA21B4C3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C233DF-0384-8D47-B520-5281136EFA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6F519-ECF0-4745-9C2F-3E62172A62EE}"/>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5" name="Footer Placeholder 4">
            <a:extLst>
              <a:ext uri="{FF2B5EF4-FFF2-40B4-BE49-F238E27FC236}">
                <a16:creationId xmlns:a16="http://schemas.microsoft.com/office/drawing/2014/main" id="{763AEADB-9848-2E4D-A3E3-6FB1CA317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E1D1B-0AD1-F44A-BF74-51A66EA6B927}"/>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332621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C7DBF-019A-1B4E-9900-18F924BCC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99CC0B-F459-5240-AF54-C356435E85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BC0B08-1C0A-904C-BCCD-7353F14E5404}"/>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5" name="Footer Placeholder 4">
            <a:extLst>
              <a:ext uri="{FF2B5EF4-FFF2-40B4-BE49-F238E27FC236}">
                <a16:creationId xmlns:a16="http://schemas.microsoft.com/office/drawing/2014/main" id="{F26FBB64-30C9-C740-88BB-82C605C6D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DB5D6-F527-F148-9019-B7018758AFB0}"/>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123026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E937A-DFC5-EE47-B208-F172E15670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1CBD93-E28E-A74D-8171-EDF47D3ADB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20332C-3448-154E-84BA-C50ABD9C6588}"/>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5" name="Footer Placeholder 4">
            <a:extLst>
              <a:ext uri="{FF2B5EF4-FFF2-40B4-BE49-F238E27FC236}">
                <a16:creationId xmlns:a16="http://schemas.microsoft.com/office/drawing/2014/main" id="{504867CC-C549-714E-B2E9-AC61A0208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468F3-D303-9C4B-9E9B-EFBFF3E5DE65}"/>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2226940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E0C0-5946-3B4E-8D62-1E0F737CD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63CB6D-3908-144D-BAD2-E575451AE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898A0D-6A49-0B4E-A725-2ED5879416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A70C94-1F5E-D249-927A-59AC8F1F040C}"/>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6" name="Footer Placeholder 5">
            <a:extLst>
              <a:ext uri="{FF2B5EF4-FFF2-40B4-BE49-F238E27FC236}">
                <a16:creationId xmlns:a16="http://schemas.microsoft.com/office/drawing/2014/main" id="{B06DF103-DD3A-E148-A41B-773DCB16B0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88E32C-90C8-C548-B983-820E5127BAFC}"/>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198451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295B-56BD-5442-8B58-C672216ABD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AA3AF6-45CC-D24A-99D7-5714462D21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C9B00C-966E-6442-B3E8-C07B6AF7E6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482F5C-A291-2E4F-9CC5-A50050C0E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0DB8D5-26B0-504F-A79A-40450F668E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AF79CB-1496-2D48-8AB8-C225C747EA93}"/>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8" name="Footer Placeholder 7">
            <a:extLst>
              <a:ext uri="{FF2B5EF4-FFF2-40B4-BE49-F238E27FC236}">
                <a16:creationId xmlns:a16="http://schemas.microsoft.com/office/drawing/2014/main" id="{10B270B5-D4C3-4048-8193-D24CDD7D94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71BC01-5203-784A-80CA-B4EBC340A173}"/>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556974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02F3-EF95-1A40-9795-D65EACD963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088995-C97F-1547-BB14-589FD00BDD27}"/>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4" name="Footer Placeholder 3">
            <a:extLst>
              <a:ext uri="{FF2B5EF4-FFF2-40B4-BE49-F238E27FC236}">
                <a16:creationId xmlns:a16="http://schemas.microsoft.com/office/drawing/2014/main" id="{79395F1C-6937-6F4F-9BDE-F0C7EC28A0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2C68AA-A31C-D845-A95A-FE9143F71AD5}"/>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4044524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9BE514-CEA8-A141-934B-4B0C53C35E6B}"/>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3" name="Footer Placeholder 2">
            <a:extLst>
              <a:ext uri="{FF2B5EF4-FFF2-40B4-BE49-F238E27FC236}">
                <a16:creationId xmlns:a16="http://schemas.microsoft.com/office/drawing/2014/main" id="{8C914711-C552-6444-8DD1-E0C46CF4A8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14D66A-7AAB-5D42-95DB-E60E15C350A5}"/>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282720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59A38-1A37-424A-A55A-9813DBC81B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1B11F0-2DAD-8249-B114-1D0C2A8702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199629-F113-B148-8BC6-A89930D41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63904A-252E-7049-BDA8-38FD857F6B51}"/>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6" name="Footer Placeholder 5">
            <a:extLst>
              <a:ext uri="{FF2B5EF4-FFF2-40B4-BE49-F238E27FC236}">
                <a16:creationId xmlns:a16="http://schemas.microsoft.com/office/drawing/2014/main" id="{F1DF26C6-6F00-714A-B080-16A886C29F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BD480-11CC-1B4D-A007-E632E1142F3B}"/>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2639367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99E2D-8677-4E4E-BC0A-EA01E67871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AC3C6F-FBDE-BB49-87DA-7CC6F0D8F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E96F37-902C-2C45-9FAE-2A2E4CDEC3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7AD21A-83C8-AD46-9AB4-BF2660315515}"/>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6" name="Footer Placeholder 5">
            <a:extLst>
              <a:ext uri="{FF2B5EF4-FFF2-40B4-BE49-F238E27FC236}">
                <a16:creationId xmlns:a16="http://schemas.microsoft.com/office/drawing/2014/main" id="{0E12BC6A-6A61-C543-8229-3D04D1822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6369E-0C87-5543-A759-8A988DD44F23}"/>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64639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500AC2-F8DF-8447-8692-AA667DA18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6694F1-C883-4F41-AFAE-B76967A944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79C65-1376-4A4B-ADA2-8788E1FB3F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B5E5E-D999-A747-953F-933530F41262}" type="datetimeFigureOut">
              <a:rPr lang="en-US" smtClean="0"/>
              <a:t>8/12/2021</a:t>
            </a:fld>
            <a:endParaRPr lang="en-US"/>
          </a:p>
        </p:txBody>
      </p:sp>
      <p:sp>
        <p:nvSpPr>
          <p:cNvPr id="5" name="Footer Placeholder 4">
            <a:extLst>
              <a:ext uri="{FF2B5EF4-FFF2-40B4-BE49-F238E27FC236}">
                <a16:creationId xmlns:a16="http://schemas.microsoft.com/office/drawing/2014/main" id="{568A497D-40BD-684D-B6E9-AE7A18CD4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BE5692-6112-EC42-9FE1-9312B99FF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D97C2-1E09-3D40-8D0E-EF8B383EA8ED}" type="slidenum">
              <a:rPr lang="en-US" smtClean="0"/>
              <a:t>‹#›</a:t>
            </a:fld>
            <a:endParaRPr lang="en-US"/>
          </a:p>
        </p:txBody>
      </p:sp>
    </p:spTree>
    <p:extLst>
      <p:ext uri="{BB962C8B-B14F-4D97-AF65-F5344CB8AC3E}">
        <p14:creationId xmlns:p14="http://schemas.microsoft.com/office/powerpoint/2010/main" val="1942990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www.luc.edu/media/healthsciencesdivision/facultyadministration/documents/New%20Faculty%20Orientation%202021%20(002).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mailto:Faculty_Develop@luc.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bit.ly/PMC_Mentee"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hyperlink" Target="mailto:Faculty_Develop@luc.edu"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facultydiversity.or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www.luc.edu/irb/irb_contacts.shtml" TargetMode="External"/><Relationship Id="rId2" Type="http://schemas.openxmlformats.org/officeDocument/2006/relationships/hyperlink" Target="https://www.luc.edu/irb/"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luc.edu/universitysenate/index.shtml" TargetMode="External"/><Relationship Id="rId2" Type="http://schemas.openxmlformats.org/officeDocument/2006/relationships/hyperlink" Target="https://www.luc.edu/faccounci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luc.edu/core/index.s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luc.edu/purchasing/printing.s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luc.edu/fcip/programs/teachinglearningworkshops/" TargetMode="External"/><Relationship Id="rId2" Type="http://schemas.openxmlformats.org/officeDocument/2006/relationships/hyperlink" Target="https://www.luc.edu/fotl/index.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BD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8E59-F10D-49E5-A0FF-480A16003AD9}"/>
              </a:ext>
            </a:extLst>
          </p:cNvPr>
          <p:cNvSpPr>
            <a:spLocks noGrp="1"/>
          </p:cNvSpPr>
          <p:nvPr>
            <p:ph type="title"/>
          </p:nvPr>
        </p:nvSpPr>
        <p:spPr/>
        <p:txBody>
          <a:bodyPr/>
          <a:lstStyle/>
          <a:p>
            <a:r>
              <a:rPr lang="en-US" sz="4400" b="1" dirty="0">
                <a:effectLst/>
                <a:latin typeface="Calibri" panose="020F0502020204030204" pitchFamily="34" charset="0"/>
                <a:ea typeface="Calibri" panose="020F0502020204030204" pitchFamily="34" charset="0"/>
              </a:rPr>
              <a:t>Welcome (Back)!</a:t>
            </a:r>
            <a:endParaRPr lang="en-US" b="1" dirty="0"/>
          </a:p>
        </p:txBody>
      </p:sp>
      <p:sp>
        <p:nvSpPr>
          <p:cNvPr id="3" name="Content Placeholder 2">
            <a:extLst>
              <a:ext uri="{FF2B5EF4-FFF2-40B4-BE49-F238E27FC236}">
                <a16:creationId xmlns:a16="http://schemas.microsoft.com/office/drawing/2014/main" id="{B99670BE-93EC-4A77-96E8-67D600403B81}"/>
              </a:ext>
            </a:extLst>
          </p:cNvPr>
          <p:cNvSpPr>
            <a:spLocks noGrp="1"/>
          </p:cNvSpPr>
          <p:nvPr>
            <p:ph idx="1"/>
          </p:nvPr>
        </p:nvSpPr>
        <p:spPr/>
        <p:txBody>
          <a:bodyPr/>
          <a:lstStyle/>
          <a:p>
            <a:pPr marL="0" indent="0" algn="ctr">
              <a:buNone/>
            </a:pPr>
            <a:endParaRPr lang="en-US" sz="1800" dirty="0">
              <a:effectLst/>
              <a:latin typeface="Calibri" panose="020F0502020204030204" pitchFamily="34" charset="0"/>
              <a:ea typeface="Calibri" panose="020F0502020204030204" pitchFamily="34" charset="0"/>
            </a:endParaRPr>
          </a:p>
          <a:p>
            <a:pPr marL="0" indent="0" algn="ctr">
              <a:buNone/>
            </a:pPr>
            <a:endParaRPr lang="en-US" sz="1800" dirty="0">
              <a:latin typeface="Calibri" panose="020F0502020204030204" pitchFamily="34" charset="0"/>
              <a:ea typeface="Calibri" panose="020F0502020204030204" pitchFamily="34" charset="0"/>
            </a:endParaRPr>
          </a:p>
          <a:p>
            <a:pPr marL="0" indent="0" algn="ctr">
              <a:buNone/>
            </a:pPr>
            <a:endParaRPr lang="en-US" sz="1800" dirty="0">
              <a:effectLst/>
              <a:latin typeface="Calibri" panose="020F0502020204030204" pitchFamily="34" charset="0"/>
              <a:ea typeface="Calibri" panose="020F0502020204030204" pitchFamily="34" charset="0"/>
            </a:endParaRPr>
          </a:p>
          <a:p>
            <a:pPr marL="0" indent="0" algn="ctr">
              <a:buNone/>
            </a:pPr>
            <a:endParaRPr lang="en-US" sz="1800" dirty="0">
              <a:latin typeface="Calibri" panose="020F0502020204030204" pitchFamily="34" charset="0"/>
              <a:ea typeface="Calibri" panose="020F0502020204030204" pitchFamily="34" charset="0"/>
            </a:endParaRPr>
          </a:p>
          <a:p>
            <a:pPr marL="0" indent="0" algn="ctr">
              <a:buNone/>
            </a:pPr>
            <a:r>
              <a:rPr lang="en-US" sz="3200" dirty="0">
                <a:effectLst/>
                <a:latin typeface="Calibri" panose="020F0502020204030204" pitchFamily="34" charset="0"/>
                <a:ea typeface="Calibri" panose="020F0502020204030204" pitchFamily="34" charset="0"/>
              </a:rPr>
              <a:t>Questions from Day 1 </a:t>
            </a:r>
            <a:endParaRPr lang="en-US" sz="3200" dirty="0"/>
          </a:p>
        </p:txBody>
      </p:sp>
    </p:spTree>
    <p:extLst>
      <p:ext uri="{BB962C8B-B14F-4D97-AF65-F5344CB8AC3E}">
        <p14:creationId xmlns:p14="http://schemas.microsoft.com/office/powerpoint/2010/main" val="3788010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BD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0080-BB74-4C29-AAEF-6064CA9BC096}"/>
              </a:ext>
            </a:extLst>
          </p:cNvPr>
          <p:cNvSpPr>
            <a:spLocks noGrp="1"/>
          </p:cNvSpPr>
          <p:nvPr>
            <p:ph type="title"/>
          </p:nvPr>
        </p:nvSpPr>
        <p:spPr/>
        <p:txBody>
          <a:bodyPr/>
          <a:lstStyle/>
          <a:p>
            <a:r>
              <a:rPr lang="en-US" b="1" dirty="0"/>
              <a:t>NFO Year-Long Schedule link</a:t>
            </a:r>
          </a:p>
        </p:txBody>
      </p:sp>
      <p:sp>
        <p:nvSpPr>
          <p:cNvPr id="3" name="Content Placeholder 2">
            <a:extLst>
              <a:ext uri="{FF2B5EF4-FFF2-40B4-BE49-F238E27FC236}">
                <a16:creationId xmlns:a16="http://schemas.microsoft.com/office/drawing/2014/main" id="{CAB43EB8-862A-464A-A44B-A3C445F9AFFC}"/>
              </a:ext>
            </a:extLst>
          </p:cNvPr>
          <p:cNvSpPr>
            <a:spLocks noGrp="1"/>
          </p:cNvSpPr>
          <p:nvPr>
            <p:ph idx="1"/>
          </p:nvPr>
        </p:nvSpPr>
        <p:spPr/>
        <p:txBody>
          <a:bodyPr/>
          <a:lstStyle/>
          <a:p>
            <a:pPr marL="0" indent="0">
              <a:buNone/>
            </a:pPr>
            <a:r>
              <a:rPr lang="en-US" dirty="0">
                <a:hlinkClick r:id="rId2"/>
              </a:rPr>
              <a:t>https://www.luc.edu/media/healthsciencesdivision/facultyadministration/documents/New%20Faculty%20Orientation%202021%20(002).pdf</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70497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22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0080-BB74-4C29-AAEF-6064CA9BC096}"/>
              </a:ext>
            </a:extLst>
          </p:cNvPr>
          <p:cNvSpPr>
            <a:spLocks noGrp="1"/>
          </p:cNvSpPr>
          <p:nvPr>
            <p:ph type="title"/>
          </p:nvPr>
        </p:nvSpPr>
        <p:spPr/>
        <p:txBody>
          <a:bodyPr/>
          <a:lstStyle/>
          <a:p>
            <a:r>
              <a:rPr lang="en-US" b="1" dirty="0">
                <a:solidFill>
                  <a:schemeClr val="bg1"/>
                </a:solidFill>
              </a:rPr>
              <a:t>Thank you!</a:t>
            </a:r>
          </a:p>
        </p:txBody>
      </p:sp>
      <p:sp>
        <p:nvSpPr>
          <p:cNvPr id="3" name="Content Placeholder 2">
            <a:extLst>
              <a:ext uri="{FF2B5EF4-FFF2-40B4-BE49-F238E27FC236}">
                <a16:creationId xmlns:a16="http://schemas.microsoft.com/office/drawing/2014/main" id="{CAB43EB8-862A-464A-A44B-A3C445F9AFFC}"/>
              </a:ext>
            </a:extLst>
          </p:cNvPr>
          <p:cNvSpPr>
            <a:spLocks noGrp="1"/>
          </p:cNvSpPr>
          <p:nvPr>
            <p:ph idx="1"/>
          </p:nvPr>
        </p:nvSpPr>
        <p:spPr/>
        <p:txBody>
          <a:bodyPr/>
          <a:lstStyle/>
          <a:p>
            <a:pPr>
              <a:buFontTx/>
              <a:buChar char="-"/>
            </a:pPr>
            <a:r>
              <a:rPr lang="en-US" dirty="0">
                <a:solidFill>
                  <a:schemeClr val="bg1"/>
                </a:solidFill>
              </a:rPr>
              <a:t>Michelle </a:t>
            </a:r>
            <a:r>
              <a:rPr lang="en-US" dirty="0" err="1">
                <a:solidFill>
                  <a:schemeClr val="bg1"/>
                </a:solidFill>
              </a:rPr>
              <a:t>Pencyla</a:t>
            </a:r>
            <a:r>
              <a:rPr lang="en-US" dirty="0">
                <a:solidFill>
                  <a:schemeClr val="bg1"/>
                </a:solidFill>
              </a:rPr>
              <a:t> will email an eval form at the conclusion of Day 2 of Orientation at 2:30 pm today</a:t>
            </a:r>
          </a:p>
          <a:p>
            <a:pPr>
              <a:buFontTx/>
              <a:buChar char="-"/>
            </a:pPr>
            <a:r>
              <a:rPr lang="en-US" dirty="0">
                <a:solidFill>
                  <a:schemeClr val="bg1"/>
                </a:solidFill>
              </a:rPr>
              <a:t>We would love your feedback!  Please email your completed forms to </a:t>
            </a:r>
            <a:r>
              <a:rPr lang="en-US" dirty="0">
                <a:solidFill>
                  <a:schemeClr val="bg1"/>
                </a:solidFill>
                <a:hlinkClick r:id="rId2">
                  <a:extLst>
                    <a:ext uri="{A12FA001-AC4F-418D-AE19-62706E023703}">
                      <ahyp:hlinkClr xmlns:ahyp="http://schemas.microsoft.com/office/drawing/2018/hyperlinkcolor" val="tx"/>
                    </a:ext>
                  </a:extLst>
                </a:hlinkClick>
              </a:rPr>
              <a:t>Faculty_Develop@luc.edu</a:t>
            </a: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23164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22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FFF3-EC23-0E47-9804-CFCB703969EC}"/>
              </a:ext>
            </a:extLst>
          </p:cNvPr>
          <p:cNvSpPr>
            <a:spLocks noGrp="1"/>
          </p:cNvSpPr>
          <p:nvPr>
            <p:ph type="title"/>
          </p:nvPr>
        </p:nvSpPr>
        <p:spPr>
          <a:xfrm>
            <a:off x="1017105" y="-81136"/>
            <a:ext cx="10515600" cy="996415"/>
          </a:xfrm>
        </p:spPr>
        <p:txBody>
          <a:bodyPr anchor="b">
            <a:normAutofit/>
          </a:bodyPr>
          <a:lstStyle/>
          <a:p>
            <a:pPr algn="ctr"/>
            <a:r>
              <a:rPr lang="en-US" sz="4000" b="1" dirty="0">
                <a:solidFill>
                  <a:srgbClr val="FEBD18"/>
                </a:solidFill>
              </a:rPr>
              <a:t>Peer Mentoring Circles (PMC)</a:t>
            </a:r>
          </a:p>
        </p:txBody>
      </p:sp>
      <p:sp>
        <p:nvSpPr>
          <p:cNvPr id="3" name="Content Placeholder 2">
            <a:extLst>
              <a:ext uri="{FF2B5EF4-FFF2-40B4-BE49-F238E27FC236}">
                <a16:creationId xmlns:a16="http://schemas.microsoft.com/office/drawing/2014/main" id="{7A3A4D2D-C7A4-B540-9FFA-005D1D543D2B}"/>
              </a:ext>
            </a:extLst>
          </p:cNvPr>
          <p:cNvSpPr>
            <a:spLocks noGrp="1"/>
          </p:cNvSpPr>
          <p:nvPr>
            <p:ph sz="half" idx="1"/>
          </p:nvPr>
        </p:nvSpPr>
        <p:spPr>
          <a:xfrm>
            <a:off x="266055" y="1150859"/>
            <a:ext cx="5951865" cy="4976070"/>
          </a:xfrm>
        </p:spPr>
        <p:txBody>
          <a:bodyPr anchor="t">
            <a:noAutofit/>
          </a:bodyPr>
          <a:lstStyle/>
          <a:p>
            <a:pPr marL="0" indent="0">
              <a:buNone/>
            </a:pPr>
            <a:r>
              <a:rPr lang="en-US" sz="3200" dirty="0">
                <a:solidFill>
                  <a:schemeClr val="bg1"/>
                </a:solidFill>
              </a:rPr>
              <a:t>Register to be a Mentee at:</a:t>
            </a:r>
          </a:p>
          <a:p>
            <a:pPr marL="0" indent="0">
              <a:buNone/>
            </a:pPr>
            <a:endParaRPr lang="en-US" sz="3200" dirty="0">
              <a:solidFill>
                <a:schemeClr val="bg1"/>
              </a:solidFill>
            </a:endParaRPr>
          </a:p>
          <a:p>
            <a:pPr marL="0" indent="0">
              <a:buNone/>
            </a:pPr>
            <a:r>
              <a:rPr lang="en-US" sz="3200" dirty="0">
                <a:solidFill>
                  <a:srgbClr val="FEBD18"/>
                </a:solidFill>
                <a:effectLst/>
                <a:latin typeface="arial" panose="020B0604020202020204" pitchFamily="34" charset="0"/>
                <a:hlinkClick r:id="rId3"/>
              </a:rPr>
              <a:t>https://bit.ly/PMC_Mentee</a:t>
            </a:r>
            <a:endParaRPr lang="en-US" sz="3200" dirty="0">
              <a:solidFill>
                <a:srgbClr val="FEBD18"/>
              </a:solidFill>
              <a:effectLst/>
              <a:latin typeface="arial" panose="020B0604020202020204" pitchFamily="34" charset="0"/>
            </a:endParaRPr>
          </a:p>
          <a:p>
            <a:pPr marL="0" indent="0">
              <a:buNone/>
            </a:pPr>
            <a:endParaRPr lang="en-US" sz="3200" dirty="0">
              <a:solidFill>
                <a:schemeClr val="bg1"/>
              </a:solidFill>
              <a:latin typeface="arial" panose="020B0604020202020204" pitchFamily="34" charset="0"/>
            </a:endParaRPr>
          </a:p>
          <a:p>
            <a:pPr marL="0" indent="0">
              <a:buNone/>
            </a:pPr>
            <a:r>
              <a:rPr lang="en-US" sz="3200" dirty="0">
                <a:solidFill>
                  <a:schemeClr val="bg1"/>
                </a:solidFill>
                <a:effectLst/>
              </a:rPr>
              <a:t>Questions about faculty mentoring programming can be directed to Christine Li-Grining, PhD at the Center for Faculty Excellence (</a:t>
            </a:r>
            <a:r>
              <a:rPr lang="en-US" sz="3200" dirty="0">
                <a:solidFill>
                  <a:schemeClr val="bg1"/>
                </a:solidFill>
                <a:effectLst/>
                <a:highlight>
                  <a:srgbClr val="922247"/>
                </a:highlight>
                <a:hlinkClick r:id="rId4"/>
              </a:rPr>
              <a:t>Faculty_Develop@luc.edu</a:t>
            </a:r>
            <a:r>
              <a:rPr lang="en-US" sz="3200" dirty="0">
                <a:solidFill>
                  <a:schemeClr val="bg1"/>
                </a:solidFill>
                <a:highlight>
                  <a:srgbClr val="922247"/>
                </a:highlight>
              </a:rPr>
              <a:t>)</a:t>
            </a:r>
            <a:r>
              <a:rPr lang="en-US" sz="3200" dirty="0">
                <a:solidFill>
                  <a:schemeClr val="bg1"/>
                </a:solidFill>
                <a:effectLst/>
              </a:rPr>
              <a:t>. </a:t>
            </a:r>
            <a:br>
              <a:rPr lang="en-US" sz="3200" dirty="0">
                <a:solidFill>
                  <a:schemeClr val="bg1"/>
                </a:solidFill>
              </a:rPr>
            </a:br>
            <a:endParaRPr lang="en-US" sz="3200" dirty="0">
              <a:solidFill>
                <a:schemeClr val="bg1"/>
              </a:solidFill>
            </a:endParaRPr>
          </a:p>
        </p:txBody>
      </p:sp>
      <p:pic>
        <p:nvPicPr>
          <p:cNvPr id="6" name="Content Placeholder 5">
            <a:extLst>
              <a:ext uri="{FF2B5EF4-FFF2-40B4-BE49-F238E27FC236}">
                <a16:creationId xmlns:a16="http://schemas.microsoft.com/office/drawing/2014/main" id="{3BDD7DCB-9ADD-4040-A4CA-C2435CB7AF99}"/>
              </a:ext>
            </a:extLst>
          </p:cNvPr>
          <p:cNvPicPr>
            <a:picLocks noGrp="1" noChangeAspect="1"/>
          </p:cNvPicPr>
          <p:nvPr>
            <p:ph sz="half" idx="2"/>
          </p:nvPr>
        </p:nvPicPr>
        <p:blipFill>
          <a:blip r:embed="rId5"/>
          <a:stretch>
            <a:fillRect/>
          </a:stretch>
        </p:blipFill>
        <p:spPr>
          <a:xfrm>
            <a:off x="6351105" y="1480620"/>
            <a:ext cx="5181600" cy="3454400"/>
          </a:xfrm>
          <a:prstGeom prst="rect">
            <a:avLst/>
          </a:prstGeom>
        </p:spPr>
      </p:pic>
    </p:spTree>
    <p:extLst>
      <p:ext uri="{BB962C8B-B14F-4D97-AF65-F5344CB8AC3E}">
        <p14:creationId xmlns:p14="http://schemas.microsoft.com/office/powerpoint/2010/main" val="3325869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5959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3A4D2D-C7A4-B540-9FFA-005D1D543D2B}"/>
              </a:ext>
            </a:extLst>
          </p:cNvPr>
          <p:cNvSpPr>
            <a:spLocks noGrp="1"/>
          </p:cNvSpPr>
          <p:nvPr>
            <p:ph sz="half" idx="1"/>
          </p:nvPr>
        </p:nvSpPr>
        <p:spPr>
          <a:xfrm>
            <a:off x="5174166" y="693915"/>
            <a:ext cx="6778349" cy="6368592"/>
          </a:xfrm>
        </p:spPr>
        <p:txBody>
          <a:bodyPr anchor="t">
            <a:noAutofit/>
          </a:bodyPr>
          <a:lstStyle/>
          <a:p>
            <a:pPr>
              <a:buFont typeface="+mj-lt"/>
              <a:buAutoNum type="arabicPeriod"/>
            </a:pPr>
            <a:r>
              <a:rPr lang="en-US" sz="2400" dirty="0"/>
              <a:t> Go to </a:t>
            </a:r>
            <a:r>
              <a:rPr lang="en-US" sz="2400" dirty="0">
                <a:hlinkClick r:id="rId3"/>
              </a:rPr>
              <a:t>www.facultydiversity.org</a:t>
            </a:r>
            <a:endParaRPr lang="en-US" sz="2400" dirty="0"/>
          </a:p>
          <a:p>
            <a:pPr>
              <a:buFont typeface="+mj-lt"/>
              <a:buAutoNum type="arabicPeriod"/>
            </a:pPr>
            <a:r>
              <a:rPr lang="en-US" sz="2400" dirty="0"/>
              <a:t> Click on “Become a Member” at the top</a:t>
            </a:r>
          </a:p>
          <a:p>
            <a:pPr>
              <a:buFont typeface="+mj-lt"/>
              <a:buAutoNum type="arabicPeriod"/>
            </a:pPr>
            <a:r>
              <a:rPr lang="en-US" sz="2400" dirty="0"/>
              <a:t> On the Institutional Member page, click on the pull-down menu</a:t>
            </a:r>
          </a:p>
          <a:p>
            <a:pPr>
              <a:buFont typeface="+mj-lt"/>
              <a:buAutoNum type="arabicPeriod"/>
            </a:pPr>
            <a:r>
              <a:rPr lang="en-US" sz="2400" dirty="0"/>
              <a:t> Select </a:t>
            </a:r>
            <a:r>
              <a:rPr lang="en-US" sz="2400" dirty="0">
                <a:solidFill>
                  <a:srgbClr val="FEBD18"/>
                </a:solidFill>
              </a:rPr>
              <a:t>Loyola University Chicago</a:t>
            </a:r>
            <a:r>
              <a:rPr lang="en-US" sz="2400" dirty="0"/>
              <a:t>, click Continue</a:t>
            </a:r>
          </a:p>
          <a:p>
            <a:pPr>
              <a:buFont typeface="+mj-lt"/>
              <a:buAutoNum type="arabicPeriod"/>
            </a:pPr>
            <a:r>
              <a:rPr lang="en-US" sz="2400" dirty="0"/>
              <a:t> Click on Activate My Membership</a:t>
            </a:r>
          </a:p>
          <a:p>
            <a:pPr>
              <a:buFont typeface="+mj-lt"/>
              <a:buAutoNum type="arabicPeriod"/>
            </a:pPr>
            <a:r>
              <a:rPr lang="en-US" sz="2400" dirty="0"/>
              <a:t> Complete the 3-step registration process.</a:t>
            </a:r>
          </a:p>
          <a:p>
            <a:pPr marL="914400" lvl="1" indent="-457200">
              <a:buAutoNum type="alphaUcPeriod"/>
            </a:pPr>
            <a:r>
              <a:rPr lang="en-US" sz="2000" dirty="0"/>
              <a:t>Account Info (*must use your @luc.edu email address)</a:t>
            </a:r>
          </a:p>
          <a:p>
            <a:pPr marL="914400" lvl="1" indent="-457200">
              <a:buAutoNum type="alphaUcPeriod"/>
            </a:pPr>
            <a:r>
              <a:rPr lang="en-US" sz="2000" dirty="0"/>
              <a:t>Personal and Professional</a:t>
            </a:r>
          </a:p>
          <a:p>
            <a:pPr marL="914400" lvl="1" indent="-457200">
              <a:buAutoNum type="alphaUcPeriod"/>
            </a:pPr>
            <a:r>
              <a:rPr lang="en-US" sz="2000" dirty="0"/>
              <a:t>Review</a:t>
            </a:r>
          </a:p>
          <a:p>
            <a:pPr>
              <a:buFont typeface="+mj-lt"/>
              <a:buAutoNum type="arabicPeriod"/>
            </a:pPr>
            <a:r>
              <a:rPr lang="en-US" sz="2400" dirty="0"/>
              <a:t> You will receive a welcome e-mail at your LUC e-mail address within 24 business hours confirming that your account is now active and you can begin fully using your new NCFDD membership.</a:t>
            </a:r>
          </a:p>
          <a:p>
            <a:pPr marL="0" indent="0">
              <a:buNone/>
            </a:pPr>
            <a:endParaRPr lang="en-US" sz="3200" dirty="0">
              <a:solidFill>
                <a:schemeClr val="bg1"/>
              </a:solidFill>
              <a:latin typeface="arial" panose="020B0604020202020204" pitchFamily="34" charset="0"/>
            </a:endParaRPr>
          </a:p>
          <a:p>
            <a:pPr marL="0" indent="0">
              <a:buNone/>
            </a:pPr>
            <a:br>
              <a:rPr lang="en-US" sz="3200" dirty="0">
                <a:solidFill>
                  <a:schemeClr val="bg1"/>
                </a:solidFill>
              </a:rPr>
            </a:br>
            <a:endParaRPr lang="en-US" sz="3200" dirty="0">
              <a:solidFill>
                <a:schemeClr val="bg1"/>
              </a:solidFill>
            </a:endParaRPr>
          </a:p>
        </p:txBody>
      </p:sp>
      <p:pic>
        <p:nvPicPr>
          <p:cNvPr id="7" name="Picture 6">
            <a:extLst>
              <a:ext uri="{FF2B5EF4-FFF2-40B4-BE49-F238E27FC236}">
                <a16:creationId xmlns:a16="http://schemas.microsoft.com/office/drawing/2014/main" id="{6DA5AD8F-B3BD-436E-9F4B-6104F5749F20}"/>
              </a:ext>
            </a:extLst>
          </p:cNvPr>
          <p:cNvPicPr>
            <a:picLocks noChangeAspect="1"/>
          </p:cNvPicPr>
          <p:nvPr/>
        </p:nvPicPr>
        <p:blipFill>
          <a:blip r:embed="rId4"/>
          <a:stretch>
            <a:fillRect/>
          </a:stretch>
        </p:blipFill>
        <p:spPr>
          <a:xfrm>
            <a:off x="239485" y="2370726"/>
            <a:ext cx="4700505" cy="1507485"/>
          </a:xfrm>
          <a:prstGeom prst="rect">
            <a:avLst/>
          </a:prstGeom>
        </p:spPr>
      </p:pic>
    </p:spTree>
    <p:extLst>
      <p:ext uri="{BB962C8B-B14F-4D97-AF65-F5344CB8AC3E}">
        <p14:creationId xmlns:p14="http://schemas.microsoft.com/office/powerpoint/2010/main" val="3826103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8E59-F10D-49E5-A0FF-480A16003AD9}"/>
              </a:ext>
            </a:extLst>
          </p:cNvPr>
          <p:cNvSpPr>
            <a:spLocks noGrp="1"/>
          </p:cNvSpPr>
          <p:nvPr>
            <p:ph type="title"/>
          </p:nvPr>
        </p:nvSpPr>
        <p:spPr/>
        <p:txBody>
          <a:bodyPr/>
          <a:lstStyle/>
          <a:p>
            <a:r>
              <a:rPr lang="en-US" sz="4400" b="1" dirty="0">
                <a:effectLst/>
                <a:latin typeface="Calibri" panose="020F0502020204030204" pitchFamily="34" charset="0"/>
                <a:ea typeface="Calibri" panose="020F0502020204030204" pitchFamily="34" charset="0"/>
              </a:rPr>
              <a:t>Research, including IRB</a:t>
            </a:r>
            <a:endParaRPr lang="en-US" b="1" dirty="0"/>
          </a:p>
        </p:txBody>
      </p:sp>
      <p:sp>
        <p:nvSpPr>
          <p:cNvPr id="3" name="Content Placeholder 2">
            <a:extLst>
              <a:ext uri="{FF2B5EF4-FFF2-40B4-BE49-F238E27FC236}">
                <a16:creationId xmlns:a16="http://schemas.microsoft.com/office/drawing/2014/main" id="{B99670BE-93EC-4A77-96E8-67D600403B81}"/>
              </a:ext>
            </a:extLst>
          </p:cNvPr>
          <p:cNvSpPr>
            <a:spLocks noGrp="1"/>
          </p:cNvSpPr>
          <p:nvPr>
            <p:ph idx="1"/>
          </p:nvPr>
        </p:nvSpPr>
        <p:spPr>
          <a:xfrm>
            <a:off x="838200" y="1027906"/>
            <a:ext cx="10515600" cy="4351338"/>
          </a:xfrm>
        </p:spPr>
        <p:txBody>
          <a:bodyPr>
            <a:normAutofit/>
          </a:bodyPr>
          <a:lstStyle/>
          <a:p>
            <a:pPr marL="0" indent="0" algn="ctr">
              <a:buNone/>
            </a:pPr>
            <a:endParaRPr lang="en-US" sz="1800" dirty="0">
              <a:effectLst/>
              <a:latin typeface="Calibri" panose="020F0502020204030204" pitchFamily="34" charset="0"/>
              <a:ea typeface="Calibri" panose="020F0502020204030204" pitchFamily="34" charset="0"/>
            </a:endParaRPr>
          </a:p>
          <a:p>
            <a:pPr marL="0" indent="0" algn="ctr">
              <a:buNone/>
            </a:pPr>
            <a:endParaRPr lang="en-US" sz="1800" dirty="0">
              <a:latin typeface="Calibri" panose="020F0502020204030204" pitchFamily="34" charset="0"/>
              <a:ea typeface="Calibri" panose="020F0502020204030204" pitchFamily="34" charset="0"/>
            </a:endParaRPr>
          </a:p>
          <a:p>
            <a:pPr marL="0" indent="0">
              <a:buNone/>
            </a:pPr>
            <a:r>
              <a:rPr lang="en-US" sz="3200" dirty="0">
                <a:effectLst/>
                <a:latin typeface="Calibri" panose="020F0502020204030204" pitchFamily="34" charset="0"/>
                <a:ea typeface="Calibri" panose="020F0502020204030204" pitchFamily="34" charset="0"/>
                <a:hlinkClick r:id="rId2"/>
              </a:rPr>
              <a:t>https://www.luc.edu/irb/</a:t>
            </a:r>
            <a:endParaRPr lang="en-US" sz="3200" dirty="0">
              <a:effectLst/>
              <a:latin typeface="Calibri" panose="020F0502020204030204" pitchFamily="34" charset="0"/>
              <a:ea typeface="Calibri" panose="020F0502020204030204" pitchFamily="34" charset="0"/>
            </a:endParaRPr>
          </a:p>
          <a:p>
            <a:pPr marL="0" indent="0">
              <a:buNone/>
            </a:pPr>
            <a:r>
              <a:rPr lang="en-US" sz="3200" dirty="0">
                <a:effectLst/>
                <a:latin typeface="Calibri" panose="020F0502020204030204" pitchFamily="34" charset="0"/>
                <a:ea typeface="Calibri" panose="020F0502020204030204" pitchFamily="34" charset="0"/>
                <a:hlinkClick r:id="rId3"/>
              </a:rPr>
              <a:t>https://www.luc.edu/irb/irb_contacts.shtml</a:t>
            </a:r>
            <a:endParaRPr lang="en-US" sz="3200" dirty="0">
              <a:effectLst/>
              <a:latin typeface="Calibri" panose="020F0502020204030204" pitchFamily="34" charset="0"/>
              <a:ea typeface="Calibri" panose="020F0502020204030204" pitchFamily="34" charset="0"/>
            </a:endParaRPr>
          </a:p>
          <a:p>
            <a:pPr marL="0" indent="0">
              <a:buNone/>
            </a:pPr>
            <a:endParaRPr lang="en-US" sz="3200" dirty="0">
              <a:effectLst/>
              <a:latin typeface="Calibri" panose="020F0502020204030204" pitchFamily="34" charset="0"/>
              <a:ea typeface="Calibri" panose="020F0502020204030204" pitchFamily="34" charset="0"/>
            </a:endParaRPr>
          </a:p>
          <a:p>
            <a:pPr marL="0" indent="0">
              <a:buNone/>
            </a:pPr>
            <a:r>
              <a:rPr lang="en-US" dirty="0"/>
              <a:t>Friday, October 15, 12:00-1:00pm - Introduction to the Office of Research Services and Finding Funding 101 (</a:t>
            </a:r>
            <a:r>
              <a:rPr lang="en-US" b="1" dirty="0"/>
              <a:t>Angelica </a:t>
            </a:r>
            <a:r>
              <a:rPr lang="en-US" b="1" dirty="0" err="1"/>
              <a:t>Vaca</a:t>
            </a:r>
            <a:r>
              <a:rPr lang="en-US" dirty="0"/>
              <a:t>, Director, Office of Research Services; </a:t>
            </a:r>
            <a:r>
              <a:rPr lang="en-US" b="1" dirty="0"/>
              <a:t>Jennifer Rios</a:t>
            </a:r>
            <a:r>
              <a:rPr lang="en-US" dirty="0"/>
              <a:t>, Office Manager/Internal Grants; </a:t>
            </a:r>
            <a:r>
              <a:rPr lang="en-US" b="1" dirty="0"/>
              <a:t>Andrew Ellis</a:t>
            </a:r>
            <a:r>
              <a:rPr lang="en-US" dirty="0"/>
              <a:t>, Associate Director of Research Compliance)</a:t>
            </a:r>
            <a:endParaRPr lang="en-US" dirty="0">
              <a:effectLst/>
              <a:latin typeface="Calibri" panose="020F0502020204030204" pitchFamily="34" charset="0"/>
              <a:ea typeface="Calibri" panose="020F0502020204030204" pitchFamily="34" charset="0"/>
            </a:endParaRPr>
          </a:p>
          <a:p>
            <a:pPr marL="0" indent="0">
              <a:buNone/>
            </a:pPr>
            <a:endParaRPr lang="en-US" sz="3200" dirty="0"/>
          </a:p>
        </p:txBody>
      </p:sp>
    </p:spTree>
    <p:extLst>
      <p:ext uri="{BB962C8B-B14F-4D97-AF65-F5344CB8AC3E}">
        <p14:creationId xmlns:p14="http://schemas.microsoft.com/office/powerpoint/2010/main" val="4156824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22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8E59-F10D-49E5-A0FF-480A16003AD9}"/>
              </a:ext>
            </a:extLst>
          </p:cNvPr>
          <p:cNvSpPr>
            <a:spLocks noGrp="1"/>
          </p:cNvSpPr>
          <p:nvPr>
            <p:ph type="title"/>
          </p:nvPr>
        </p:nvSpPr>
        <p:spPr/>
        <p:txBody>
          <a:bodyPr/>
          <a:lstStyle/>
          <a:p>
            <a:r>
              <a:rPr lang="en-US" sz="4400" b="1" dirty="0">
                <a:solidFill>
                  <a:schemeClr val="bg1"/>
                </a:solidFill>
                <a:effectLst/>
                <a:latin typeface="Calibri" panose="020F0502020204030204" pitchFamily="34" charset="0"/>
                <a:ea typeface="Calibri" panose="020F0502020204030204" pitchFamily="34" charset="0"/>
              </a:rPr>
              <a:t>Faculty senate</a:t>
            </a:r>
            <a:endParaRPr lang="en-US" b="1" dirty="0">
              <a:solidFill>
                <a:schemeClr val="bg1"/>
              </a:solidFill>
            </a:endParaRPr>
          </a:p>
        </p:txBody>
      </p:sp>
      <p:sp>
        <p:nvSpPr>
          <p:cNvPr id="3" name="Content Placeholder 2">
            <a:extLst>
              <a:ext uri="{FF2B5EF4-FFF2-40B4-BE49-F238E27FC236}">
                <a16:creationId xmlns:a16="http://schemas.microsoft.com/office/drawing/2014/main" id="{B99670BE-93EC-4A77-96E8-67D600403B81}"/>
              </a:ext>
            </a:extLst>
          </p:cNvPr>
          <p:cNvSpPr>
            <a:spLocks noGrp="1"/>
          </p:cNvSpPr>
          <p:nvPr>
            <p:ph idx="1"/>
          </p:nvPr>
        </p:nvSpPr>
        <p:spPr>
          <a:xfrm>
            <a:off x="838200" y="1027906"/>
            <a:ext cx="10515600" cy="4351338"/>
          </a:xfrm>
        </p:spPr>
        <p:txBody>
          <a:bodyPr>
            <a:normAutofit fontScale="85000" lnSpcReduction="10000"/>
          </a:bodyPr>
          <a:lstStyle/>
          <a:p>
            <a:pPr marL="0" indent="0" algn="ctr">
              <a:buNone/>
            </a:pPr>
            <a:endParaRPr lang="en-US" sz="1800" dirty="0">
              <a:effectLst/>
              <a:latin typeface="Calibri" panose="020F0502020204030204" pitchFamily="34" charset="0"/>
              <a:ea typeface="Calibri" panose="020F0502020204030204" pitchFamily="34" charset="0"/>
            </a:endParaRPr>
          </a:p>
          <a:p>
            <a:pPr marL="0" indent="0" algn="ctr">
              <a:buNone/>
            </a:pPr>
            <a:endParaRPr lang="en-US" sz="1800" dirty="0">
              <a:solidFill>
                <a:schemeClr val="bg1"/>
              </a:solidFill>
              <a:latin typeface="Calibri" panose="020F0502020204030204" pitchFamily="34" charset="0"/>
              <a:ea typeface="Calibri" panose="020F0502020204030204" pitchFamily="34" charset="0"/>
            </a:endParaRPr>
          </a:p>
          <a:p>
            <a:pPr marL="0" indent="0">
              <a:buNone/>
            </a:pPr>
            <a:r>
              <a:rPr lang="en-US" sz="3200" dirty="0">
                <a:solidFill>
                  <a:schemeClr val="bg1"/>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https://www.luc.edu/faccouncil/</a:t>
            </a:r>
            <a:endParaRPr lang="en-US" sz="3200" dirty="0">
              <a:solidFill>
                <a:schemeClr val="bg1"/>
              </a:solidFill>
              <a:effectLst/>
              <a:latin typeface="Calibri" panose="020F0502020204030204" pitchFamily="34" charset="0"/>
              <a:ea typeface="Calibri" panose="020F0502020204030204" pitchFamily="34" charset="0"/>
            </a:endParaRPr>
          </a:p>
          <a:p>
            <a:pPr marL="0" indent="0">
              <a:buNone/>
            </a:pPr>
            <a:r>
              <a:rPr lang="en-US" sz="3200" dirty="0">
                <a:solidFill>
                  <a:schemeClr val="bg1"/>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https://www.luc.edu/universitysenate/index.shtml</a:t>
            </a:r>
            <a:endParaRPr lang="en-US" sz="3200" dirty="0">
              <a:solidFill>
                <a:schemeClr val="bg1"/>
              </a:solidFill>
              <a:effectLst/>
              <a:latin typeface="Calibri" panose="020F0502020204030204" pitchFamily="34" charset="0"/>
              <a:ea typeface="Calibri" panose="020F0502020204030204" pitchFamily="34" charset="0"/>
            </a:endParaRPr>
          </a:p>
          <a:p>
            <a:pPr marL="0" indent="0">
              <a:buNone/>
            </a:pPr>
            <a:endParaRPr lang="en-US" sz="3000" dirty="0">
              <a:solidFill>
                <a:schemeClr val="bg1"/>
              </a:solidFill>
              <a:effectLst/>
              <a:ea typeface="Calibri" panose="020F0502020204030204" pitchFamily="34" charset="0"/>
            </a:endParaRPr>
          </a:p>
          <a:p>
            <a:pPr marL="0" indent="0">
              <a:buNone/>
            </a:pPr>
            <a:r>
              <a:rPr lang="en-US" sz="3000" dirty="0">
                <a:solidFill>
                  <a:schemeClr val="bg1"/>
                </a:solidFill>
              </a:rPr>
              <a:t>Tuesday, October 26, 1:00 pm - 2:30 pm - Shared Governance at LUC/Faculty Handbook (Tavis Jules, Faculty Council; Susan </a:t>
            </a:r>
            <a:r>
              <a:rPr lang="en-US" sz="3000" dirty="0" err="1">
                <a:solidFill>
                  <a:schemeClr val="bg1"/>
                </a:solidFill>
              </a:rPr>
              <a:t>Uprichard</a:t>
            </a:r>
            <a:r>
              <a:rPr lang="en-US" sz="3000" dirty="0">
                <a:solidFill>
                  <a:schemeClr val="bg1"/>
                </a:solidFill>
              </a:rPr>
              <a:t>, University Senate) Faculty will learn about shared governance bodies at LUC, as well as matters related to the Faculty Handbook, specifically faculty rights and responsibilities, appeals processes, intellectual property, conflict of interest, etc. Representatives will also discuss new and ongoing issues and priorities for Faculty Council and University Senate this academic year. </a:t>
            </a:r>
          </a:p>
        </p:txBody>
      </p:sp>
    </p:spTree>
    <p:extLst>
      <p:ext uri="{BB962C8B-B14F-4D97-AF65-F5344CB8AC3E}">
        <p14:creationId xmlns:p14="http://schemas.microsoft.com/office/powerpoint/2010/main" val="636944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BD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8E59-F10D-49E5-A0FF-480A16003AD9}"/>
              </a:ext>
            </a:extLst>
          </p:cNvPr>
          <p:cNvSpPr>
            <a:spLocks noGrp="1"/>
          </p:cNvSpPr>
          <p:nvPr>
            <p:ph type="title"/>
          </p:nvPr>
        </p:nvSpPr>
        <p:spPr>
          <a:xfrm>
            <a:off x="838200" y="0"/>
            <a:ext cx="10515600" cy="1325563"/>
          </a:xfrm>
        </p:spPr>
        <p:txBody>
          <a:bodyPr/>
          <a:lstStyle/>
          <a:p>
            <a:r>
              <a:rPr lang="en-US" sz="4400" b="1" dirty="0">
                <a:solidFill>
                  <a:schemeClr val="bg1"/>
                </a:solidFill>
                <a:effectLst/>
                <a:latin typeface="Calibri" panose="020F0502020204030204" pitchFamily="34" charset="0"/>
                <a:ea typeface="Calibri" panose="020F0502020204030204" pitchFamily="34" charset="0"/>
              </a:rPr>
              <a:t>Curriculum committees</a:t>
            </a:r>
            <a:endParaRPr lang="en-US" b="1" dirty="0">
              <a:solidFill>
                <a:schemeClr val="bg1"/>
              </a:solidFill>
            </a:endParaRPr>
          </a:p>
        </p:txBody>
      </p:sp>
      <p:sp>
        <p:nvSpPr>
          <p:cNvPr id="3" name="Content Placeholder 2">
            <a:extLst>
              <a:ext uri="{FF2B5EF4-FFF2-40B4-BE49-F238E27FC236}">
                <a16:creationId xmlns:a16="http://schemas.microsoft.com/office/drawing/2014/main" id="{B99670BE-93EC-4A77-96E8-67D600403B81}"/>
              </a:ext>
            </a:extLst>
          </p:cNvPr>
          <p:cNvSpPr>
            <a:spLocks noGrp="1"/>
          </p:cNvSpPr>
          <p:nvPr>
            <p:ph idx="1"/>
          </p:nvPr>
        </p:nvSpPr>
        <p:spPr>
          <a:xfrm>
            <a:off x="838200" y="849486"/>
            <a:ext cx="10515600" cy="7056729"/>
          </a:xfrm>
        </p:spPr>
        <p:txBody>
          <a:bodyPr>
            <a:normAutofit/>
          </a:bodyPr>
          <a:lstStyle/>
          <a:p>
            <a:pPr marL="0" indent="0" algn="ctr">
              <a:buNone/>
            </a:pPr>
            <a:endParaRPr lang="en-US" sz="2200" dirty="0">
              <a:effectLst/>
              <a:latin typeface="Calibri" panose="020F0502020204030204" pitchFamily="34" charset="0"/>
              <a:ea typeface="Calibri" panose="020F0502020204030204" pitchFamily="34" charset="0"/>
            </a:endParaRPr>
          </a:p>
          <a:p>
            <a:pPr marL="0" indent="0">
              <a:buNone/>
            </a:pPr>
            <a:r>
              <a:rPr lang="en-US" b="1" dirty="0">
                <a:solidFill>
                  <a:schemeClr val="bg1"/>
                </a:solidFill>
                <a:effectLst/>
                <a:latin typeface="Calibri" panose="020F0502020204030204" pitchFamily="34" charset="0"/>
                <a:ea typeface="Calibri" panose="020F0502020204030204" pitchFamily="34" charset="0"/>
              </a:rPr>
              <a:t>Department level</a:t>
            </a:r>
          </a:p>
          <a:p>
            <a:pPr marL="0" indent="0">
              <a:buNone/>
            </a:pPr>
            <a:r>
              <a:rPr lang="en-US" b="1" dirty="0">
                <a:solidFill>
                  <a:schemeClr val="bg1"/>
                </a:solidFill>
                <a:effectLst/>
                <a:latin typeface="Calibri" panose="020F0502020204030204" pitchFamily="34" charset="0"/>
                <a:ea typeface="Calibri" panose="020F0502020204030204" pitchFamily="34" charset="0"/>
              </a:rPr>
              <a:t>University core</a:t>
            </a:r>
            <a:endParaRPr lang="en-US" b="1" dirty="0">
              <a:solidFill>
                <a:schemeClr val="bg1"/>
              </a:solidFill>
              <a:effectLst/>
              <a:latin typeface="Calibri" panose="020F0502020204030204" pitchFamily="34" charset="0"/>
              <a:ea typeface="Calibri" panose="020F0502020204030204" pitchFamily="34" charset="0"/>
              <a:hlinkClick r:id="rId2"/>
            </a:endParaRPr>
          </a:p>
          <a:p>
            <a:pPr marL="0" indent="0">
              <a:buNone/>
            </a:pPr>
            <a:r>
              <a:rPr lang="en-US" sz="2200" b="1" dirty="0">
                <a:solidFill>
                  <a:srgbClr val="333333"/>
                </a:solidFill>
                <a:latin typeface="Georgia" panose="02040502050405020303" pitchFamily="18" charset="0"/>
              </a:rPr>
              <a:t>	-- </a:t>
            </a:r>
            <a:r>
              <a:rPr lang="en-US" sz="2200" b="1" i="0" dirty="0">
                <a:solidFill>
                  <a:srgbClr val="333333"/>
                </a:solidFill>
                <a:effectLst/>
                <a:latin typeface="Georgia" panose="02040502050405020303" pitchFamily="18" charset="0"/>
              </a:rPr>
              <a:t>Dana </a:t>
            </a:r>
            <a:r>
              <a:rPr lang="en-US" sz="2200" b="1" i="0" dirty="0" err="1">
                <a:solidFill>
                  <a:srgbClr val="333333"/>
                </a:solidFill>
                <a:effectLst/>
                <a:latin typeface="Georgia" panose="02040502050405020303" pitchFamily="18" charset="0"/>
              </a:rPr>
              <a:t>Garbarski</a:t>
            </a:r>
            <a:r>
              <a:rPr lang="en-US" sz="2200" b="1" i="0" dirty="0">
                <a:solidFill>
                  <a:srgbClr val="333333"/>
                </a:solidFill>
                <a:effectLst/>
                <a:latin typeface="Georgia" panose="02040502050405020303" pitchFamily="18" charset="0"/>
              </a:rPr>
              <a:t>, PhD</a:t>
            </a:r>
            <a:r>
              <a:rPr lang="en-US" sz="2200" b="0" i="0" dirty="0">
                <a:solidFill>
                  <a:srgbClr val="333333"/>
                </a:solidFill>
                <a:effectLst/>
                <a:latin typeface="Georgia" panose="02040502050405020303" pitchFamily="18" charset="0"/>
              </a:rPr>
              <a:t>, </a:t>
            </a:r>
            <a:r>
              <a:rPr lang="en-US" sz="2200" dirty="0">
                <a:solidFill>
                  <a:srgbClr val="333333"/>
                </a:solidFill>
                <a:latin typeface="Georgia" panose="02040502050405020303" pitchFamily="18" charset="0"/>
              </a:rPr>
              <a:t>D</a:t>
            </a:r>
            <a:r>
              <a:rPr lang="en-US" sz="2200" b="0" i="0" dirty="0">
                <a:solidFill>
                  <a:srgbClr val="333333"/>
                </a:solidFill>
                <a:effectLst/>
                <a:latin typeface="Georgia" panose="02040502050405020303" pitchFamily="18" charset="0"/>
              </a:rPr>
              <a:t>irector of the University Core Curriculum.</a:t>
            </a:r>
          </a:p>
          <a:p>
            <a:pPr marL="0" indent="0">
              <a:buNone/>
            </a:pPr>
            <a:r>
              <a:rPr lang="en-US" sz="2200" dirty="0">
                <a:solidFill>
                  <a:srgbClr val="333333"/>
                </a:solidFill>
                <a:latin typeface="Georgia" panose="02040502050405020303" pitchFamily="18" charset="0"/>
              </a:rPr>
              <a:t>	-- </a:t>
            </a:r>
            <a:r>
              <a:rPr lang="en-US" sz="2200" b="0" i="0" dirty="0">
                <a:solidFill>
                  <a:srgbClr val="333333"/>
                </a:solidFill>
                <a:effectLst/>
                <a:latin typeface="Georgia" panose="02040502050405020303" pitchFamily="18" charset="0"/>
              </a:rPr>
              <a:t>The </a:t>
            </a:r>
            <a:r>
              <a:rPr lang="en-US" sz="2200" b="0" i="0" u="sng" dirty="0">
                <a:solidFill>
                  <a:srgbClr val="680013"/>
                </a:solidFill>
                <a:effectLst/>
                <a:latin typeface="Georgia" panose="02040502050405020303" pitchFamily="18" charset="0"/>
                <a:hlinkClick r:id="rId2"/>
              </a:rPr>
              <a:t>University Core Curriculum</a:t>
            </a:r>
            <a:r>
              <a:rPr lang="en-US" sz="2200" b="0" i="0" dirty="0">
                <a:solidFill>
                  <a:srgbClr val="333333"/>
                </a:solidFill>
                <a:effectLst/>
                <a:latin typeface="Georgia" panose="02040502050405020303" pitchFamily="18" charset="0"/>
              </a:rPr>
              <a:t> </a:t>
            </a:r>
          </a:p>
          <a:p>
            <a:pPr marL="0" indent="0" algn="l">
              <a:buNone/>
            </a:pPr>
            <a:r>
              <a:rPr lang="en-US" sz="2200" b="0" i="0" dirty="0">
                <a:solidFill>
                  <a:srgbClr val="333333"/>
                </a:solidFill>
                <a:effectLst/>
                <a:latin typeface="Georgia" panose="02040502050405020303" pitchFamily="18" charset="0"/>
              </a:rPr>
              <a:t>		--- designed to provide breadth and depth to a student’s program of 		study no matter what their major. </a:t>
            </a:r>
            <a:endParaRPr lang="en-US" sz="2200" dirty="0">
              <a:solidFill>
                <a:srgbClr val="333333"/>
              </a:solidFill>
              <a:latin typeface="Georgia" panose="02040502050405020303" pitchFamily="18" charset="0"/>
            </a:endParaRPr>
          </a:p>
          <a:p>
            <a:pPr marL="0" indent="0" algn="l">
              <a:buNone/>
            </a:pPr>
            <a:r>
              <a:rPr lang="en-US" sz="2200" dirty="0">
                <a:solidFill>
                  <a:srgbClr val="333333"/>
                </a:solidFill>
                <a:latin typeface="Georgia" panose="02040502050405020303" pitchFamily="18" charset="0"/>
              </a:rPr>
              <a:t>		--- </a:t>
            </a:r>
            <a:r>
              <a:rPr lang="en-US" sz="2200" b="0" i="0" dirty="0">
                <a:solidFill>
                  <a:srgbClr val="333333"/>
                </a:solidFill>
                <a:effectLst/>
                <a:latin typeface="Georgia" panose="02040502050405020303" pitchFamily="18" charset="0"/>
              </a:rPr>
              <a:t>introduces students to key concepts and modes of thought in a 			variety of intellectual endeavors.</a:t>
            </a:r>
          </a:p>
          <a:p>
            <a:pPr marL="0" indent="0">
              <a:buNone/>
            </a:pPr>
            <a:r>
              <a:rPr lang="en-US" sz="2200" dirty="0">
                <a:solidFill>
                  <a:srgbClr val="333333"/>
                </a:solidFill>
                <a:latin typeface="Georgia" panose="02040502050405020303" pitchFamily="18" charset="0"/>
              </a:rPr>
              <a:t>		--- </a:t>
            </a:r>
            <a:r>
              <a:rPr lang="en-US" sz="2200" b="0" i="0" dirty="0">
                <a:solidFill>
                  <a:srgbClr val="333333"/>
                </a:solidFill>
                <a:effectLst/>
                <a:latin typeface="Georgia" panose="02040502050405020303" pitchFamily="18" charset="0"/>
              </a:rPr>
              <a:t>development and evolution of the Core</a:t>
            </a:r>
          </a:p>
          <a:p>
            <a:pPr marL="0" indent="0">
              <a:buNone/>
            </a:pPr>
            <a:r>
              <a:rPr lang="en-US" sz="2200" b="0" i="0" dirty="0">
                <a:solidFill>
                  <a:srgbClr val="333333"/>
                </a:solidFill>
                <a:effectLst/>
                <a:latin typeface="Georgia" panose="02040502050405020303" pitchFamily="18" charset="0"/>
              </a:rPr>
              <a:t>		--- works with Office of Institutional Effectiveness on Core 				assessment</a:t>
            </a:r>
          </a:p>
          <a:p>
            <a:pPr marL="0" indent="0">
              <a:buNone/>
            </a:pPr>
            <a:r>
              <a:rPr lang="en-US" sz="2200" dirty="0">
                <a:solidFill>
                  <a:srgbClr val="333333"/>
                </a:solidFill>
                <a:latin typeface="Georgia" panose="02040502050405020303" pitchFamily="18" charset="0"/>
              </a:rPr>
              <a:t>		--- </a:t>
            </a:r>
            <a:r>
              <a:rPr lang="en-US" sz="2200" b="0" i="0" dirty="0">
                <a:solidFill>
                  <a:srgbClr val="333333"/>
                </a:solidFill>
                <a:effectLst/>
                <a:latin typeface="Georgia" panose="02040502050405020303" pitchFamily="18" charset="0"/>
              </a:rPr>
              <a:t>promotes the development of interdisciplinary curricula, as well 		as unique disciplinary grounding of faculty</a:t>
            </a:r>
            <a:endParaRPr lang="en-US" sz="2200"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1915137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5959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8E59-F10D-49E5-A0FF-480A16003AD9}"/>
              </a:ext>
            </a:extLst>
          </p:cNvPr>
          <p:cNvSpPr>
            <a:spLocks noGrp="1"/>
          </p:cNvSpPr>
          <p:nvPr>
            <p:ph type="title"/>
          </p:nvPr>
        </p:nvSpPr>
        <p:spPr/>
        <p:txBody>
          <a:bodyPr/>
          <a:lstStyle/>
          <a:p>
            <a:r>
              <a:rPr lang="en-US" sz="4400" b="1" dirty="0">
                <a:effectLst/>
                <a:latin typeface="Calibri" panose="020F0502020204030204" pitchFamily="34" charset="0"/>
                <a:ea typeface="Calibri" panose="020F0502020204030204" pitchFamily="34" charset="0"/>
              </a:rPr>
              <a:t>Business cards</a:t>
            </a:r>
            <a:endParaRPr lang="en-US" b="1" dirty="0"/>
          </a:p>
        </p:txBody>
      </p:sp>
      <p:sp>
        <p:nvSpPr>
          <p:cNvPr id="3" name="Content Placeholder 2">
            <a:extLst>
              <a:ext uri="{FF2B5EF4-FFF2-40B4-BE49-F238E27FC236}">
                <a16:creationId xmlns:a16="http://schemas.microsoft.com/office/drawing/2014/main" id="{B99670BE-93EC-4A77-96E8-67D600403B81}"/>
              </a:ext>
            </a:extLst>
          </p:cNvPr>
          <p:cNvSpPr>
            <a:spLocks noGrp="1"/>
          </p:cNvSpPr>
          <p:nvPr>
            <p:ph idx="1"/>
          </p:nvPr>
        </p:nvSpPr>
        <p:spPr/>
        <p:txBody>
          <a:bodyPr/>
          <a:lstStyle/>
          <a:p>
            <a:pPr marL="0" indent="0" algn="ctr">
              <a:buNone/>
            </a:pPr>
            <a:endParaRPr lang="en-US" sz="1800" dirty="0">
              <a:effectLst/>
              <a:latin typeface="Calibri" panose="020F0502020204030204" pitchFamily="34" charset="0"/>
              <a:ea typeface="Calibri" panose="020F0502020204030204" pitchFamily="34" charset="0"/>
            </a:endParaRPr>
          </a:p>
          <a:p>
            <a:pPr marL="0" indent="0">
              <a:buNone/>
            </a:pPr>
            <a:r>
              <a:rPr lang="en-US" sz="3200" dirty="0">
                <a:hlinkClick r:id="rId2"/>
              </a:rPr>
              <a:t>https://www.luc.edu/purchasing/printing.shtml</a:t>
            </a:r>
            <a:endParaRPr lang="en-US" sz="3200" dirty="0"/>
          </a:p>
          <a:p>
            <a:pPr marL="0" indent="0">
              <a:buNone/>
            </a:pPr>
            <a:endParaRPr lang="en-US" sz="3200" dirty="0"/>
          </a:p>
        </p:txBody>
      </p:sp>
    </p:spTree>
    <p:extLst>
      <p:ext uri="{BB962C8B-B14F-4D97-AF65-F5344CB8AC3E}">
        <p14:creationId xmlns:p14="http://schemas.microsoft.com/office/powerpoint/2010/main" val="1049051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22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8E59-F10D-49E5-A0FF-480A16003AD9}"/>
              </a:ext>
            </a:extLst>
          </p:cNvPr>
          <p:cNvSpPr>
            <a:spLocks noGrp="1"/>
          </p:cNvSpPr>
          <p:nvPr>
            <p:ph type="title"/>
          </p:nvPr>
        </p:nvSpPr>
        <p:spPr/>
        <p:txBody>
          <a:bodyPr/>
          <a:lstStyle/>
          <a:p>
            <a:r>
              <a:rPr lang="en-US" sz="4400" b="1" dirty="0">
                <a:solidFill>
                  <a:schemeClr val="bg1"/>
                </a:solidFill>
                <a:effectLst/>
                <a:latin typeface="Calibri" panose="020F0502020204030204" pitchFamily="34" charset="0"/>
                <a:ea typeface="Calibri" panose="020F0502020204030204" pitchFamily="34" charset="0"/>
              </a:rPr>
              <a:t>Writing Groups</a:t>
            </a:r>
            <a:endParaRPr lang="en-US" b="1" dirty="0">
              <a:solidFill>
                <a:schemeClr val="bg1"/>
              </a:solidFill>
            </a:endParaRPr>
          </a:p>
        </p:txBody>
      </p:sp>
      <p:sp>
        <p:nvSpPr>
          <p:cNvPr id="3" name="Content Placeholder 2">
            <a:extLst>
              <a:ext uri="{FF2B5EF4-FFF2-40B4-BE49-F238E27FC236}">
                <a16:creationId xmlns:a16="http://schemas.microsoft.com/office/drawing/2014/main" id="{B99670BE-93EC-4A77-96E8-67D600403B81}"/>
              </a:ext>
            </a:extLst>
          </p:cNvPr>
          <p:cNvSpPr>
            <a:spLocks noGrp="1"/>
          </p:cNvSpPr>
          <p:nvPr>
            <p:ph idx="1"/>
          </p:nvPr>
        </p:nvSpPr>
        <p:spPr>
          <a:xfrm>
            <a:off x="838200" y="1368425"/>
            <a:ext cx="10515600" cy="4351338"/>
          </a:xfrm>
        </p:spPr>
        <p:txBody>
          <a:bodyPr>
            <a:normAutofit/>
          </a:bodyPr>
          <a:lstStyle/>
          <a:p>
            <a:pPr marL="0" indent="0" algn="ctr">
              <a:buNone/>
            </a:pPr>
            <a:endParaRPr lang="en-US" sz="1800" dirty="0">
              <a:solidFill>
                <a:schemeClr val="bg1"/>
              </a:solidFill>
              <a:latin typeface="Calibri" panose="020F0502020204030204" pitchFamily="34" charset="0"/>
              <a:ea typeface="Calibri" panose="020F0502020204030204" pitchFamily="34" charset="0"/>
            </a:endParaRPr>
          </a:p>
          <a:p>
            <a:pPr>
              <a:buFontTx/>
              <a:buChar char="-"/>
            </a:pPr>
            <a:r>
              <a:rPr lang="en-US" sz="3200" dirty="0">
                <a:solidFill>
                  <a:schemeClr val="bg1"/>
                </a:solidFill>
                <a:latin typeface="Calibri" panose="020F0502020204030204" pitchFamily="34" charset="0"/>
                <a:ea typeface="Calibri" panose="020F0502020204030204" pitchFamily="34" charset="0"/>
              </a:rPr>
              <a:t>Sign up form will be circulated by Friday, August 13</a:t>
            </a:r>
          </a:p>
          <a:p>
            <a:pPr>
              <a:buFontTx/>
              <a:buChar char="-"/>
            </a:pPr>
            <a:r>
              <a:rPr lang="en-US" sz="3200" dirty="0">
                <a:solidFill>
                  <a:schemeClr val="bg1"/>
                </a:solidFill>
                <a:effectLst/>
                <a:latin typeface="Calibri" panose="020F0502020204030204" pitchFamily="34" charset="0"/>
                <a:ea typeface="Calibri" panose="020F0502020204030204" pitchFamily="34" charset="0"/>
              </a:rPr>
              <a:t>Once you have the form, please</a:t>
            </a:r>
            <a:endParaRPr lang="en-US" sz="3200" dirty="0">
              <a:solidFill>
                <a:schemeClr val="bg1"/>
              </a:solidFill>
              <a:latin typeface="Calibri" panose="020F0502020204030204" pitchFamily="34" charset="0"/>
              <a:ea typeface="Calibri" panose="020F0502020204030204" pitchFamily="34" charset="0"/>
            </a:endParaRPr>
          </a:p>
          <a:p>
            <a:pPr marL="0" indent="0">
              <a:buNone/>
            </a:pPr>
            <a:r>
              <a:rPr lang="en-US" sz="3200" dirty="0">
                <a:solidFill>
                  <a:schemeClr val="bg1"/>
                </a:solidFill>
                <a:effectLst/>
                <a:latin typeface="Calibri" panose="020F0502020204030204" pitchFamily="34" charset="0"/>
                <a:ea typeface="Calibri" panose="020F0502020204030204" pitchFamily="34" charset="0"/>
              </a:rPr>
              <a:t>-- Fill out intake form by Friday, August 27</a:t>
            </a:r>
          </a:p>
          <a:p>
            <a:pPr marL="0" indent="0">
              <a:buNone/>
            </a:pPr>
            <a:r>
              <a:rPr lang="en-US" sz="3200" dirty="0">
                <a:solidFill>
                  <a:schemeClr val="bg1"/>
                </a:solidFill>
                <a:latin typeface="Calibri" panose="020F0502020204030204" pitchFamily="34" charset="0"/>
                <a:ea typeface="Calibri" panose="020F0502020204030204" pitchFamily="34" charset="0"/>
              </a:rPr>
              <a:t>-- Fill out Doodle scheduling form by Friday, August 27</a:t>
            </a:r>
          </a:p>
          <a:p>
            <a:pPr marL="0" indent="0">
              <a:buNone/>
            </a:pPr>
            <a:r>
              <a:rPr lang="en-US" sz="3200" dirty="0">
                <a:solidFill>
                  <a:schemeClr val="bg1"/>
                </a:solidFill>
                <a:effectLst/>
                <a:latin typeface="Calibri" panose="020F0502020204030204" pitchFamily="34" charset="0"/>
                <a:ea typeface="Calibri" panose="020F0502020204030204" pitchFamily="34" charset="0"/>
              </a:rPr>
              <a:t>-- Available times will be Mon-Fri, 9 am to 5 pm CST</a:t>
            </a:r>
          </a:p>
          <a:p>
            <a:pPr marL="0" indent="0">
              <a:buNone/>
            </a:pPr>
            <a:r>
              <a:rPr lang="en-US" sz="3200" dirty="0">
                <a:solidFill>
                  <a:schemeClr val="bg1"/>
                </a:solidFill>
                <a:effectLst/>
                <a:latin typeface="Calibri" panose="020F0502020204030204" pitchFamily="34" charset="0"/>
                <a:ea typeface="Calibri" panose="020F0502020204030204" pitchFamily="34" charset="0"/>
              </a:rPr>
              <a:t>-- Tha</a:t>
            </a:r>
            <a:r>
              <a:rPr lang="en-US" sz="3200" dirty="0">
                <a:solidFill>
                  <a:schemeClr val="bg1"/>
                </a:solidFill>
                <a:latin typeface="Calibri" panose="020F0502020204030204" pitchFamily="34" charset="0"/>
                <a:ea typeface="Calibri" panose="020F0502020204030204" pitchFamily="34" charset="0"/>
              </a:rPr>
              <a:t>nk you for being as flexible as possible, so we can base groups on everyone’s preferences as much as possible</a:t>
            </a:r>
            <a:endParaRPr lang="en-US" sz="3200" dirty="0">
              <a:solidFill>
                <a:schemeClr val="bg1"/>
              </a:solidFill>
              <a:effectLst/>
              <a:latin typeface="Calibri" panose="020F0502020204030204" pitchFamily="34" charset="0"/>
              <a:ea typeface="Calibri" panose="020F0502020204030204" pitchFamily="34" charset="0"/>
            </a:endParaRPr>
          </a:p>
          <a:p>
            <a:pPr marL="0" indent="0">
              <a:buNone/>
            </a:pPr>
            <a:endParaRPr lang="en-US" sz="3200" dirty="0">
              <a:effectLst/>
              <a:latin typeface="Calibri" panose="020F0502020204030204" pitchFamily="34" charset="0"/>
              <a:ea typeface="Calibri" panose="020F0502020204030204" pitchFamily="34" charset="0"/>
            </a:endParaRPr>
          </a:p>
          <a:p>
            <a:pPr marL="0" indent="0">
              <a:buNone/>
            </a:pPr>
            <a:endParaRPr lang="en-US" sz="3200" dirty="0"/>
          </a:p>
        </p:txBody>
      </p:sp>
    </p:spTree>
    <p:extLst>
      <p:ext uri="{BB962C8B-B14F-4D97-AF65-F5344CB8AC3E}">
        <p14:creationId xmlns:p14="http://schemas.microsoft.com/office/powerpoint/2010/main" val="4072018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5959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72844-BC45-4AC1-832A-2CD189A69900}"/>
              </a:ext>
            </a:extLst>
          </p:cNvPr>
          <p:cNvSpPr>
            <a:spLocks noGrp="1"/>
          </p:cNvSpPr>
          <p:nvPr>
            <p:ph type="title"/>
          </p:nvPr>
        </p:nvSpPr>
        <p:spPr/>
        <p:txBody>
          <a:bodyPr/>
          <a:lstStyle/>
          <a:p>
            <a:r>
              <a:rPr lang="en-US" b="1" dirty="0"/>
              <a:t>Faculty Center for Ignatian Pedagogy</a:t>
            </a:r>
          </a:p>
        </p:txBody>
      </p:sp>
      <p:sp>
        <p:nvSpPr>
          <p:cNvPr id="3" name="Content Placeholder 2">
            <a:extLst>
              <a:ext uri="{FF2B5EF4-FFF2-40B4-BE49-F238E27FC236}">
                <a16:creationId xmlns:a16="http://schemas.microsoft.com/office/drawing/2014/main" id="{AC3D3B55-61B3-4A8D-B115-B55227BC2610}"/>
              </a:ext>
            </a:extLst>
          </p:cNvPr>
          <p:cNvSpPr>
            <a:spLocks noGrp="1"/>
          </p:cNvSpPr>
          <p:nvPr>
            <p:ph idx="1"/>
          </p:nvPr>
        </p:nvSpPr>
        <p:spPr/>
        <p:txBody>
          <a:bodyPr>
            <a:normAutofit lnSpcReduction="10000"/>
          </a:bodyPr>
          <a:lstStyle/>
          <a:p>
            <a:pPr algn="l"/>
            <a:endParaRPr lang="en-US" sz="3200" b="0" i="0" u="none" strike="noStrike" baseline="0" dirty="0">
              <a:solidFill>
                <a:srgbClr val="000000"/>
              </a:solidFill>
              <a:latin typeface="Calibri" panose="020F0502020204030204" pitchFamily="34" charset="0"/>
            </a:endParaRPr>
          </a:p>
          <a:p>
            <a:pPr marL="0" indent="0">
              <a:buNone/>
            </a:pPr>
            <a:r>
              <a:rPr lang="en-US" b="0" i="0" u="none" strike="noStrike" baseline="0" dirty="0">
                <a:latin typeface="Calibri" panose="020F0502020204030204" pitchFamily="34" charset="0"/>
              </a:rPr>
              <a:t>If people have questions about signing up for FCIP events and FOTL, go to</a:t>
            </a:r>
            <a:r>
              <a:rPr lang="en-US" dirty="0">
                <a:latin typeface="Calibri" panose="020F0502020204030204" pitchFamily="34" charset="0"/>
              </a:rPr>
              <a:t> </a:t>
            </a:r>
            <a:r>
              <a:rPr lang="en-US" b="0" i="0" u="none" strike="noStrike" baseline="0" dirty="0">
                <a:latin typeface="Calibri" panose="020F0502020204030204" pitchFamily="34" charset="0"/>
              </a:rPr>
              <a:t>FOTL: </a:t>
            </a:r>
            <a:r>
              <a:rPr lang="en-US" b="0" i="0" u="none" strike="noStrike" baseline="0" dirty="0">
                <a:solidFill>
                  <a:srgbClr val="0000ED"/>
                </a:solidFill>
                <a:latin typeface="Calibri" panose="020F0502020204030204" pitchFamily="34" charset="0"/>
                <a:hlinkClick r:id="rId2"/>
              </a:rPr>
              <a:t>https://www.luc.edu/fotl/index.shtml</a:t>
            </a:r>
            <a:endParaRPr lang="en-US" dirty="0">
              <a:solidFill>
                <a:srgbClr val="0000ED"/>
              </a:solidFill>
              <a:latin typeface="Calibri" panose="020F0502020204030204" pitchFamily="34" charset="0"/>
            </a:endParaRPr>
          </a:p>
          <a:p>
            <a:pPr marL="0" indent="0">
              <a:buNone/>
            </a:pPr>
            <a:endParaRPr lang="en-US" b="0" i="0" u="none" strike="noStrike" baseline="0" dirty="0">
              <a:solidFill>
                <a:srgbClr val="0000ED"/>
              </a:solidFill>
              <a:latin typeface="Calibri" panose="020F0502020204030204" pitchFamily="34" charset="0"/>
            </a:endParaRPr>
          </a:p>
          <a:p>
            <a:pPr marL="0" indent="0">
              <a:buNone/>
            </a:pPr>
            <a:r>
              <a:rPr lang="en-US" b="0" i="0" u="none" strike="noStrike" baseline="0" dirty="0">
                <a:latin typeface="Calibri" panose="020F0502020204030204" pitchFamily="34" charset="0"/>
              </a:rPr>
              <a:t>Back to School Series and New Faculty Orientation Workshops: </a:t>
            </a:r>
          </a:p>
          <a:p>
            <a:pPr marL="0" indent="0">
              <a:buNone/>
            </a:pPr>
            <a:r>
              <a:rPr lang="en-US" b="0" i="0" u="none" strike="noStrike" baseline="0" dirty="0">
                <a:solidFill>
                  <a:srgbClr val="0000ED"/>
                </a:solidFill>
                <a:latin typeface="Calibri" panose="020F0502020204030204" pitchFamily="34" charset="0"/>
                <a:hlinkClick r:id="rId3"/>
              </a:rPr>
              <a:t>https://www.luc.edu/fcip/programs/teachinglearningworkshops/</a:t>
            </a:r>
            <a:endParaRPr lang="en-US" b="0" i="0" u="none" strike="noStrike" baseline="0" dirty="0">
              <a:solidFill>
                <a:srgbClr val="0000ED"/>
              </a:solidFill>
              <a:latin typeface="Calibri" panose="020F0502020204030204" pitchFamily="34" charset="0"/>
            </a:endParaRPr>
          </a:p>
          <a:p>
            <a:pPr marL="0" indent="0">
              <a:buNone/>
            </a:pPr>
            <a:endParaRPr lang="en-US" dirty="0">
              <a:latin typeface="Calibri" panose="020F0502020204030204" pitchFamily="34" charset="0"/>
            </a:endParaRPr>
          </a:p>
          <a:p>
            <a:pPr marL="0" indent="0">
              <a:buNone/>
            </a:pPr>
            <a:r>
              <a:rPr lang="en-US" b="0" i="0" u="none" strike="noStrike" baseline="0" dirty="0">
                <a:latin typeface="Calibri" panose="020F0502020204030204" pitchFamily="34" charset="0"/>
              </a:rPr>
              <a:t>Links above will provide instructions to register. In order to receive the link for the events, you must register. </a:t>
            </a:r>
            <a:endParaRPr lang="en-US" b="0" i="0" u="none" strike="noStrike" baseline="0"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3035300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4707</TotalTime>
  <Words>955</Words>
  <Application>Microsoft Office PowerPoint</Application>
  <PresentationFormat>Widescreen</PresentationFormat>
  <Paragraphs>82</Paragraphs>
  <Slides>11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vt:lpstr>
      <vt:lpstr>Calibri</vt:lpstr>
      <vt:lpstr>Calibri Light</vt:lpstr>
      <vt:lpstr>Georgia</vt:lpstr>
      <vt:lpstr>Office Theme</vt:lpstr>
      <vt:lpstr>Welcome (Back)!</vt:lpstr>
      <vt:lpstr>Peer Mentoring Circles (PMC)</vt:lpstr>
      <vt:lpstr>PowerPoint Presentation</vt:lpstr>
      <vt:lpstr>Research, including IRB</vt:lpstr>
      <vt:lpstr>Faculty senate</vt:lpstr>
      <vt:lpstr>Curriculum committees</vt:lpstr>
      <vt:lpstr>Business cards</vt:lpstr>
      <vt:lpstr>Writing Groups</vt:lpstr>
      <vt:lpstr>Faculty Center for Ignatian Pedagogy</vt:lpstr>
      <vt:lpstr>NFO Year-Long Schedule link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 for Faculty Excellence</dc:title>
  <dc:creator>Ahad, Badia</dc:creator>
  <cp:lastModifiedBy>Buescher, Cathy</cp:lastModifiedBy>
  <cp:revision>31</cp:revision>
  <cp:lastPrinted>2021-08-10T02:57:49Z</cp:lastPrinted>
  <dcterms:created xsi:type="dcterms:W3CDTF">2021-02-24T03:09:10Z</dcterms:created>
  <dcterms:modified xsi:type="dcterms:W3CDTF">2021-08-12T13:22:59Z</dcterms:modified>
</cp:coreProperties>
</file>